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9" r:id="rId2"/>
    <p:sldId id="363" r:id="rId3"/>
    <p:sldId id="375" r:id="rId4"/>
    <p:sldId id="376" r:id="rId5"/>
    <p:sldId id="370" r:id="rId6"/>
    <p:sldId id="371" r:id="rId7"/>
    <p:sldId id="367" r:id="rId8"/>
    <p:sldId id="372" r:id="rId9"/>
    <p:sldId id="373" r:id="rId10"/>
    <p:sldId id="374" r:id="rId11"/>
    <p:sldId id="368" r:id="rId12"/>
    <p:sldId id="369" r:id="rId13"/>
    <p:sldId id="364" r:id="rId14"/>
    <p:sldId id="362" r:id="rId15"/>
    <p:sldId id="365" r:id="rId16"/>
    <p:sldId id="303" r:id="rId17"/>
    <p:sldId id="366" r:id="rId18"/>
    <p:sldId id="30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80" autoAdjust="0"/>
    <p:restoredTop sz="87859"/>
  </p:normalViewPr>
  <p:slideViewPr>
    <p:cSldViewPr snapToGrid="0">
      <p:cViewPr varScale="1">
        <p:scale>
          <a:sx n="117" d="100"/>
          <a:sy n="117" d="100"/>
        </p:scale>
        <p:origin x="2656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-8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C4B3FE-0320-8142-8396-5C3025C019EC}" type="datetimeFigureOut">
              <a:rPr lang="en-IT" smtClean="0"/>
              <a:t>27/02/22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0F43FB-3F33-3F4B-9768-2FBED988F99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29496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This lesson will be easier and lighter with respect to the others because I want to you </a:t>
            </a:r>
            <a:r>
              <a:rPr lang="en-IT"/>
              <a:t>to fix in your mind the concepts we learned so far.</a:t>
            </a:r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F43FB-3F33-3F4B-9768-2FBED988F992}" type="slidenum">
              <a:rPr lang="en-IT" smtClean="0"/>
              <a:t>1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010581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F43FB-3F33-3F4B-9768-2FBED988F992}" type="slidenum">
              <a:rPr lang="en-IT" smtClean="0"/>
              <a:t>3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426855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Step 0: Create the app and the structure (only homepage)</a:t>
            </a:r>
          </a:p>
          <a:p>
            <a:r>
              <a:rPr lang="en-IT" dirty="0"/>
              <a:t>Step 1: Refactor HomPage to a Stateful widget and create its state: the counter integer</a:t>
            </a:r>
          </a:p>
          <a:p>
            <a:r>
              <a:rPr lang="en-IT" dirty="0"/>
              <a:t>Step 2: Create UI and “link” the counter into Text widget</a:t>
            </a:r>
          </a:p>
          <a:p>
            <a:r>
              <a:rPr lang="en-IT" dirty="0"/>
              <a:t>Step 3: Implement increment logic</a:t>
            </a:r>
          </a:p>
          <a:p>
            <a:r>
              <a:rPr lang="en-IT" dirty="0"/>
              <a:t>Step 4: Implement initState logic</a:t>
            </a:r>
          </a:p>
          <a:p>
            <a:r>
              <a:rPr lang="en-IT"/>
              <a:t>Step 5: Implement remove counter logic</a:t>
            </a:r>
            <a:endParaRPr lang="en-IT" dirty="0"/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F43FB-3F33-3F4B-9768-2FBED988F992}" type="slidenum">
              <a:rPr lang="en-IT" smtClean="0"/>
              <a:t>12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33124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860243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28172" y="1361167"/>
            <a:ext cx="11368314" cy="485820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endParaRPr lang="en-GB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ttangolo arrotondato 6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87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860243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28172" y="1364343"/>
            <a:ext cx="5591628" cy="4812620"/>
          </a:xfrm>
        </p:spPr>
        <p:txBody>
          <a:bodyPr/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364343"/>
            <a:ext cx="5624286" cy="4812620"/>
          </a:xfrm>
        </p:spPr>
        <p:txBody>
          <a:bodyPr/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8" name="Rettangolo arrotondato 7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5948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426028" y="2355399"/>
            <a:ext cx="9456058" cy="1570716"/>
          </a:xfrm>
        </p:spPr>
        <p:txBody>
          <a:bodyPr anchor="ctr">
            <a:noAutofit/>
          </a:bodyPr>
          <a:lstStyle>
            <a:lvl1pPr marL="0" indent="0" algn="ctr">
              <a:buNone/>
              <a:defRPr sz="48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it-IT" dirty="0"/>
          </a:p>
        </p:txBody>
      </p:sp>
      <p:sp>
        <p:nvSpPr>
          <p:cNvPr id="7" name="Rettangolo arrotondato 6"/>
          <p:cNvSpPr/>
          <p:nvPr userDrawn="1"/>
        </p:nvSpPr>
        <p:spPr>
          <a:xfrm>
            <a:off x="2997200" y="855254"/>
            <a:ext cx="6125029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ttangolo arrotondato 7"/>
          <p:cNvSpPr/>
          <p:nvPr userDrawn="1"/>
        </p:nvSpPr>
        <p:spPr>
          <a:xfrm>
            <a:off x="1426028" y="4152532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Titolo 1"/>
          <p:cNvSpPr txBox="1">
            <a:spLocks/>
          </p:cNvSpPr>
          <p:nvPr userDrawn="1"/>
        </p:nvSpPr>
        <p:spPr>
          <a:xfrm>
            <a:off x="460370" y="1155224"/>
            <a:ext cx="10926088" cy="9459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chemeClr val="tx1"/>
                </a:solidFill>
                <a:latin typeface="Palatino Linotype" panose="02040502050505030304" pitchFamily="18" charset="0"/>
                <a:ea typeface="+mj-ea"/>
                <a:cs typeface="+mj-cs"/>
              </a:defRPr>
            </a:lvl1pPr>
          </a:lstStyle>
          <a:p>
            <a:r>
              <a:rPr lang="it-IT" sz="2800" b="0" dirty="0" err="1"/>
              <a:t>Biomedical</a:t>
            </a:r>
            <a:r>
              <a:rPr lang="it-IT" sz="2800" b="0" dirty="0"/>
              <a:t> </a:t>
            </a:r>
            <a:r>
              <a:rPr lang="it-IT" sz="2800" b="0" dirty="0" err="1"/>
              <a:t>Wearable</a:t>
            </a:r>
            <a:r>
              <a:rPr lang="it-IT" sz="2800" b="0" dirty="0"/>
              <a:t> Technologies </a:t>
            </a:r>
          </a:p>
          <a:p>
            <a:r>
              <a:rPr lang="it-IT" sz="2800" b="0" dirty="0"/>
              <a:t>for Healthcare and </a:t>
            </a:r>
            <a:r>
              <a:rPr lang="it-IT" sz="2800" b="0" dirty="0" err="1"/>
              <a:t>Wellbeing</a:t>
            </a:r>
            <a:r>
              <a:rPr lang="it-IT" sz="2800" b="0" dirty="0"/>
              <a:t>  </a:t>
            </a:r>
            <a:endParaRPr lang="en-GB" sz="2800" b="0" dirty="0"/>
          </a:p>
        </p:txBody>
      </p:sp>
      <p:sp>
        <p:nvSpPr>
          <p:cNvPr id="10" name="Titolo 1"/>
          <p:cNvSpPr txBox="1">
            <a:spLocks/>
          </p:cNvSpPr>
          <p:nvPr userDrawn="1"/>
        </p:nvSpPr>
        <p:spPr>
          <a:xfrm>
            <a:off x="1426028" y="4424669"/>
            <a:ext cx="9456058" cy="623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chemeClr val="tx1"/>
                </a:solidFill>
                <a:latin typeface="Palatino Linotype" panose="02040502050505030304" pitchFamily="18" charset="0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it-IT" sz="2800" dirty="0"/>
              <a:t>A.Y. 2021-2022</a:t>
            </a:r>
          </a:p>
        </p:txBody>
      </p:sp>
      <p:sp>
        <p:nvSpPr>
          <p:cNvPr id="14" name="CasellaDiTesto 13"/>
          <p:cNvSpPr txBox="1"/>
          <p:nvPr userDrawn="1"/>
        </p:nvSpPr>
        <p:spPr>
          <a:xfrm>
            <a:off x="2997200" y="133745"/>
            <a:ext cx="612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University</a:t>
            </a:r>
            <a: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 of Padova</a:t>
            </a:r>
            <a:b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</a:br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Department</a:t>
            </a:r>
            <a: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 of Information </a:t>
            </a:r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Engineering</a:t>
            </a:r>
            <a:endParaRPr lang="en-GB" sz="1100" cap="small" baseline="0" dirty="0"/>
          </a:p>
        </p:txBody>
      </p:sp>
      <p:pic>
        <p:nvPicPr>
          <p:cNvPr id="15" name="Immagine 1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0" y="5094383"/>
            <a:ext cx="1648258" cy="1648258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5946" y="5094383"/>
            <a:ext cx="2153135" cy="13995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96487F-10E0-114E-8185-2B9A87D777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7534" y="4986716"/>
            <a:ext cx="4393045" cy="9193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IT" dirty="0"/>
              <a:t>Name Surname</a:t>
            </a:r>
          </a:p>
        </p:txBody>
      </p:sp>
    </p:spTree>
    <p:extLst>
      <p:ext uri="{BB962C8B-B14F-4D97-AF65-F5344CB8AC3E}">
        <p14:creationId xmlns:p14="http://schemas.microsoft.com/office/powerpoint/2010/main" val="255139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905962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6" name="Rettangolo arrotondato 5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0652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919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28172" y="1375682"/>
            <a:ext cx="11368314" cy="482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31858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879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49" r:id="rId3"/>
    <p:sldLayoutId id="214748365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Times New Roman" panose="02020603050405020304" pitchFamily="18" charset="0"/>
        <a:buChar char="̶"/>
        <a:defRPr sz="16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pub.dev/packages/flutter_secure_storage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flutter.dev/cookbook/persistence/key-value" TargetMode="External"/><Relationship Id="rId2" Type="http://schemas.openxmlformats.org/officeDocument/2006/relationships/hyperlink" Target="https://pub.dev/packages/shared_preferences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pub.dev/packages/shared_preferences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7E0323C-B2D5-E147-A405-326B19A39E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T" dirty="0"/>
              <a:t>Persistence – Part 1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B437F2-B298-5D42-A17B-E5DDC218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/>
              <a:t>Giacomo Cappon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184054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shared_preferences – read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078028" cy="533490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Here’s the methods of </a:t>
            </a:r>
            <a:r>
              <a:rPr lang="en-US" dirty="0" err="1"/>
              <a:t>shared_preferences</a:t>
            </a:r>
            <a:r>
              <a:rPr lang="en-US" dirty="0"/>
              <a:t> to </a:t>
            </a:r>
            <a:r>
              <a:rPr lang="en-US" b="1" dirty="0"/>
              <a:t>read</a:t>
            </a:r>
            <a:r>
              <a:rPr lang="en-US" dirty="0"/>
              <a:t> data: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'counter'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int? counter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getInt</a:t>
            </a:r>
            <a:r>
              <a:rPr lang="en-US" dirty="0">
                <a:latin typeface="Courier" pitchFamily="2" charset="0"/>
              </a:rPr>
              <a:t>('counter');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'repeat'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bool? repeat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getBool</a:t>
            </a:r>
            <a:r>
              <a:rPr lang="en-US" dirty="0">
                <a:latin typeface="Courier" pitchFamily="2" charset="0"/>
              </a:rPr>
              <a:t>('repeat');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'decimal'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double? decimal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getDouble</a:t>
            </a:r>
            <a:r>
              <a:rPr lang="en-US" dirty="0">
                <a:latin typeface="Courier" pitchFamily="2" charset="0"/>
              </a:rPr>
              <a:t>('decimal');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'action'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String? action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getString</a:t>
            </a:r>
            <a:r>
              <a:rPr lang="en-US" dirty="0">
                <a:latin typeface="Courier" pitchFamily="2" charset="0"/>
              </a:rPr>
              <a:t>('action');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'items'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List&lt;String&gt;? items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getStringList</a:t>
            </a:r>
            <a:r>
              <a:rPr lang="en-US" dirty="0">
                <a:latin typeface="Courier" pitchFamily="2" charset="0"/>
              </a:rPr>
              <a:t>('items');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908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Recap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b="1" dirty="0"/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0182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Counter app with persistence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504209" cy="5334907"/>
          </a:xfrm>
        </p:spPr>
        <p:txBody>
          <a:bodyPr>
            <a:normAutofit/>
          </a:bodyPr>
          <a:lstStyle/>
          <a:p>
            <a:r>
              <a:rPr lang="en-US" dirty="0"/>
              <a:t>As a case of study, today we will implement a simple app called “pairs” that persists an integer to offer the following functionalities:</a:t>
            </a:r>
          </a:p>
          <a:p>
            <a:endParaRPr lang="en-US" dirty="0"/>
          </a:p>
          <a:p>
            <a:pPr lvl="1"/>
            <a:r>
              <a:rPr lang="en-US" dirty="0"/>
              <a:t>If a user tap a button, an integer counter (starting from 0) is incremented by 1 and the result is displayed by a </a:t>
            </a:r>
            <a:r>
              <a:rPr lang="en-US" dirty="0">
                <a:latin typeface="Courier" pitchFamily="2" charset="0"/>
              </a:rPr>
              <a:t>Text</a:t>
            </a:r>
            <a:r>
              <a:rPr lang="en-US" dirty="0"/>
              <a:t> widget. The new value of the counter is then persisted using </a:t>
            </a:r>
            <a:r>
              <a:rPr lang="en-US" dirty="0" err="1"/>
              <a:t>shared_preferences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If the user restarts the app, the app “resumes” the value of the counter by loading it from the disk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another button is tapped, the integer is removed from </a:t>
            </a:r>
            <a:r>
              <a:rPr lang="en-US" dirty="0" err="1"/>
              <a:t>SharedPreferences</a:t>
            </a:r>
            <a:r>
              <a:rPr lang="en-US" dirty="0"/>
              <a:t>. So, if the app is restarted, the counter will start back from 0.</a:t>
            </a:r>
          </a:p>
        </p:txBody>
      </p:sp>
      <p:pic>
        <p:nvPicPr>
          <p:cNvPr id="4" name="Simulator Screen Recording - iPhone 11 - 2022-02-26 at 17.14.43" descr="Simulator Screen Recording - iPhone 11 - 2022-02-26 at 17.14.43">
            <a:hlinkClick r:id="" action="ppaction://media"/>
            <a:extLst>
              <a:ext uri="{FF2B5EF4-FFF2-40B4-BE49-F238E27FC236}">
                <a16:creationId xmlns:a16="http://schemas.microsoft.com/office/drawing/2014/main" id="{B2838157-367E-F74A-A727-5717698B4A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45327" y="414925"/>
            <a:ext cx="2785228" cy="6028149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6F685A0-D15C-BE4B-9C7C-1841650819BA}"/>
              </a:ext>
            </a:extLst>
          </p:cNvPr>
          <p:cNvSpPr txBox="1">
            <a:spLocks/>
          </p:cNvSpPr>
          <p:nvPr/>
        </p:nvSpPr>
        <p:spPr>
          <a:xfrm>
            <a:off x="0" y="6548909"/>
            <a:ext cx="12192000" cy="355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T" sz="1600" dirty="0">
                <a:ea typeface="Palatino" pitchFamily="2" charset="77"/>
              </a:rPr>
              <a:t>Full example in lab_10-persistence_part_1/pairs/ </a:t>
            </a:r>
          </a:p>
        </p:txBody>
      </p:sp>
    </p:spTree>
    <p:extLst>
      <p:ext uri="{BB962C8B-B14F-4D97-AF65-F5344CB8AC3E}">
        <p14:creationId xmlns:p14="http://schemas.microsoft.com/office/powerpoint/2010/main" val="67427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Recap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b="1" dirty="0"/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5513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504209" cy="5334907"/>
          </a:xfrm>
        </p:spPr>
        <p:txBody>
          <a:bodyPr>
            <a:normAutofit/>
          </a:bodyPr>
          <a:lstStyle/>
          <a:p>
            <a:r>
              <a:rPr lang="en-GB" dirty="0"/>
              <a:t>Exercise 10.01 (easy-medium)</a:t>
            </a:r>
          </a:p>
          <a:p>
            <a:pPr lvl="1"/>
            <a:r>
              <a:rPr lang="en-US" dirty="0"/>
              <a:t>Start from the code of Exercise 06.02 (the </a:t>
            </a:r>
            <a:r>
              <a:rPr lang="en-US" dirty="0" err="1"/>
              <a:t>login_flow</a:t>
            </a:r>
            <a:r>
              <a:rPr lang="en-US" dirty="0"/>
              <a:t> app)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Right now, every time you restart the app, the </a:t>
            </a:r>
            <a:r>
              <a:rPr lang="en-US" dirty="0" err="1"/>
              <a:t>LoginPage</a:t>
            </a:r>
            <a:r>
              <a:rPr lang="en-US" dirty="0"/>
              <a:t> is showed to user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Use the </a:t>
            </a:r>
            <a:r>
              <a:rPr lang="en-US" dirty="0" err="1"/>
              <a:t>shared_preferences</a:t>
            </a:r>
            <a:r>
              <a:rPr lang="en-US" dirty="0"/>
              <a:t> package to change this </a:t>
            </a:r>
            <a:r>
              <a:rPr lang="en-US" dirty="0" err="1"/>
              <a:t>behaviour</a:t>
            </a:r>
            <a:r>
              <a:rPr lang="en-US" dirty="0"/>
              <a:t> and let the app “remember” the last user session. As such:</a:t>
            </a:r>
          </a:p>
          <a:p>
            <a:pPr lvl="2"/>
            <a:r>
              <a:rPr lang="en-US" dirty="0"/>
              <a:t>If a user opens the app for the first time, the </a:t>
            </a:r>
            <a:r>
              <a:rPr lang="en-US" dirty="0" err="1"/>
              <a:t>LoginPage</a:t>
            </a:r>
            <a:r>
              <a:rPr lang="en-US" dirty="0"/>
              <a:t> route is showed;</a:t>
            </a:r>
          </a:p>
          <a:p>
            <a:pPr lvl="2"/>
            <a:r>
              <a:rPr lang="en-US" dirty="0"/>
              <a:t>If the user logs in, the </a:t>
            </a:r>
            <a:r>
              <a:rPr lang="en-US" dirty="0" err="1"/>
              <a:t>HomePage</a:t>
            </a:r>
            <a:r>
              <a:rPr lang="en-US" dirty="0"/>
              <a:t> is showed;</a:t>
            </a:r>
          </a:p>
          <a:p>
            <a:pPr lvl="2"/>
            <a:r>
              <a:rPr lang="en-US" dirty="0"/>
              <a:t>If a user restarts the app and he/she did not log out in the last session, the </a:t>
            </a:r>
            <a:r>
              <a:rPr lang="en-US" dirty="0" err="1"/>
              <a:t>HomePage</a:t>
            </a:r>
            <a:r>
              <a:rPr lang="en-US" dirty="0"/>
              <a:t> is showed;</a:t>
            </a:r>
          </a:p>
          <a:p>
            <a:pPr lvl="2"/>
            <a:r>
              <a:rPr lang="en-US" dirty="0"/>
              <a:t>If a user restarts the app and he/she logged out in the last session, the </a:t>
            </a:r>
            <a:r>
              <a:rPr lang="en-US" dirty="0" err="1"/>
              <a:t>LoginPage</a:t>
            </a:r>
            <a:r>
              <a:rPr lang="en-US" dirty="0"/>
              <a:t> is showed.</a:t>
            </a:r>
          </a:p>
        </p:txBody>
      </p:sp>
      <p:pic>
        <p:nvPicPr>
          <p:cNvPr id="4" name="Simulator Screen Recording - iPhone 11 - 2022-02-26 at 17.17.34" descr="Simulator Screen Recording - iPhone 11 - 2022-02-26 at 17.17.34">
            <a:hlinkClick r:id="" action="ppaction://media"/>
            <a:extLst>
              <a:ext uri="{FF2B5EF4-FFF2-40B4-BE49-F238E27FC236}">
                <a16:creationId xmlns:a16="http://schemas.microsoft.com/office/drawing/2014/main" id="{A92F349D-E95A-BC48-B61F-28D78B7CBA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75214" y="457200"/>
            <a:ext cx="2821272" cy="610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7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3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Recap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b="1" dirty="0"/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8485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Homework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endParaRPr lang="en-GB" dirty="0"/>
          </a:p>
          <a:p>
            <a:pPr marL="0" indent="0">
              <a:buNone/>
            </a:pPr>
            <a:br>
              <a:rPr lang="en-GB" dirty="0"/>
            </a:br>
            <a:endParaRPr lang="en-IT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4E6779A-FE78-9F4C-805E-55769939F378}"/>
              </a:ext>
            </a:extLst>
          </p:cNvPr>
          <p:cNvSpPr txBox="1">
            <a:spLocks/>
          </p:cNvSpPr>
          <p:nvPr/>
        </p:nvSpPr>
        <p:spPr>
          <a:xfrm>
            <a:off x="428171" y="1361167"/>
            <a:ext cx="10913119" cy="5334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Get familiar with </a:t>
            </a:r>
            <a:r>
              <a:rPr lang="en-US" dirty="0" err="1"/>
              <a:t>shared_preferences</a:t>
            </a:r>
            <a:endParaRPr lang="en-US" dirty="0"/>
          </a:p>
          <a:p>
            <a:endParaRPr lang="en-US" dirty="0"/>
          </a:p>
          <a:p>
            <a:r>
              <a:rPr lang="en-US" dirty="0"/>
              <a:t>Take look to a safer alternative: </a:t>
            </a:r>
            <a:r>
              <a:rPr lang="en-US" dirty="0" err="1"/>
              <a:t>flutter_secure_storage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https://pub.dev/packages/flutter_secure_storage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5378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Recap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b="1" dirty="0"/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02122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1" y="1361167"/>
            <a:ext cx="10913119" cy="5334907"/>
          </a:xfrm>
        </p:spPr>
        <p:txBody>
          <a:bodyPr>
            <a:normAutofit/>
          </a:bodyPr>
          <a:lstStyle/>
          <a:p>
            <a:r>
              <a:rPr lang="en-IT" dirty="0"/>
              <a:t>shared_preferences package</a:t>
            </a:r>
          </a:p>
          <a:p>
            <a:pPr lvl="1"/>
            <a:r>
              <a:rPr lang="en-GB" dirty="0">
                <a:hlinkClick r:id="rId2"/>
              </a:rPr>
              <a:t>https://pub.dev/packages/shared_preferences</a:t>
            </a:r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Flutter community cookbook on </a:t>
            </a:r>
            <a:r>
              <a:rPr lang="en-GB" dirty="0" err="1"/>
              <a:t>SharedPreferences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https://docs.flutter.dev/cookbook/persistence/key-value</a:t>
            </a:r>
            <a:r>
              <a:rPr lang="en-GB" dirty="0"/>
              <a:t> 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1777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b="1" dirty="0"/>
              <a:t>Recap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5852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Recap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59339E-8A81-2441-8894-466CF2091C4C}"/>
              </a:ext>
            </a:extLst>
          </p:cNvPr>
          <p:cNvSpPr/>
          <p:nvPr/>
        </p:nvSpPr>
        <p:spPr>
          <a:xfrm>
            <a:off x="3262086" y="2757271"/>
            <a:ext cx="2571750" cy="860243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Navigate between screens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DA10E2-4B67-4448-8871-FA03D68FCBE9}"/>
              </a:ext>
            </a:extLst>
          </p:cNvPr>
          <p:cNvSpPr/>
          <p:nvPr/>
        </p:nvSpPr>
        <p:spPr>
          <a:xfrm>
            <a:off x="6301925" y="1506748"/>
            <a:ext cx="2571750" cy="86024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Make simple API calls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A96BC1-682C-AC4F-AE0B-DE841D7AAA23}"/>
              </a:ext>
            </a:extLst>
          </p:cNvPr>
          <p:cNvSpPr/>
          <p:nvPr/>
        </p:nvSpPr>
        <p:spPr>
          <a:xfrm>
            <a:off x="6287293" y="2757271"/>
            <a:ext cx="2571750" cy="860243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Fetch wearable data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0C45BF-9708-D246-AF7A-63F93085FA1B}"/>
              </a:ext>
            </a:extLst>
          </p:cNvPr>
          <p:cNvSpPr/>
          <p:nvPr/>
        </p:nvSpPr>
        <p:spPr>
          <a:xfrm>
            <a:off x="3262086" y="1510133"/>
            <a:ext cx="2571750" cy="860243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Create a layout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A3CF9B-84DE-9A4C-9E18-FBA6C2A9FAAE}"/>
              </a:ext>
            </a:extLst>
          </p:cNvPr>
          <p:cNvSpPr/>
          <p:nvPr/>
        </p:nvSpPr>
        <p:spPr>
          <a:xfrm>
            <a:off x="9303992" y="2752427"/>
            <a:ext cx="2571750" cy="860243"/>
          </a:xfrm>
          <a:prstGeom prst="rect">
            <a:avLst/>
          </a:prstGeom>
          <a:ln w="3810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Persist user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9EA357-0CE7-EE42-AA24-CF594C57CF30}"/>
              </a:ext>
            </a:extLst>
          </p:cNvPr>
          <p:cNvSpPr/>
          <p:nvPr/>
        </p:nvSpPr>
        <p:spPr>
          <a:xfrm>
            <a:off x="3262086" y="4006100"/>
            <a:ext cx="2571750" cy="860243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Manage the app state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891CCE-800C-D14F-AC56-D2B57CD4489C}"/>
              </a:ext>
            </a:extLst>
          </p:cNvPr>
          <p:cNvSpPr/>
          <p:nvPr/>
        </p:nvSpPr>
        <p:spPr>
          <a:xfrm>
            <a:off x="428173" y="4001893"/>
            <a:ext cx="2571750" cy="860243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Understand Flutter’s principles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78F71A-FE43-5D4A-9447-12A5D61DBED5}"/>
              </a:ext>
            </a:extLst>
          </p:cNvPr>
          <p:cNvSpPr/>
          <p:nvPr/>
        </p:nvSpPr>
        <p:spPr>
          <a:xfrm>
            <a:off x="428173" y="2757271"/>
            <a:ext cx="2571750" cy="860243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Get familiar with Dart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6EC684-AEE0-714D-BA51-7C00C2C4DCF1}"/>
              </a:ext>
            </a:extLst>
          </p:cNvPr>
          <p:cNvSpPr/>
          <p:nvPr/>
        </p:nvSpPr>
        <p:spPr>
          <a:xfrm>
            <a:off x="428173" y="1510134"/>
            <a:ext cx="2571750" cy="860243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Collaborate and version code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2EFE1B8-79ED-B645-A1A5-DD1C452F5C1B}"/>
              </a:ext>
            </a:extLst>
          </p:cNvPr>
          <p:cNvSpPr/>
          <p:nvPr/>
        </p:nvSpPr>
        <p:spPr>
          <a:xfrm>
            <a:off x="9303992" y="1498505"/>
            <a:ext cx="2571750" cy="860243"/>
          </a:xfrm>
          <a:prstGeom prst="rect">
            <a:avLst/>
          </a:prstGeom>
          <a:solidFill>
            <a:srgbClr val="FFFF00"/>
          </a:solidFill>
          <a:ln w="3810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Implement user authentication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69206F-E158-C04A-AA9B-1F9FCE860BD3}"/>
              </a:ext>
            </a:extLst>
          </p:cNvPr>
          <p:cNvSpPr/>
          <p:nvPr/>
        </p:nvSpPr>
        <p:spPr>
          <a:xfrm>
            <a:off x="428173" y="5818578"/>
            <a:ext cx="11553370" cy="453753"/>
          </a:xfrm>
          <a:prstGeom prst="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Do something with your fantasy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46B9E0C-1958-334C-8E68-E5B5D895F3A0}"/>
              </a:ext>
            </a:extLst>
          </p:cNvPr>
          <p:cNvCxnSpPr>
            <a:cxnSpLocks/>
          </p:cNvCxnSpPr>
          <p:nvPr/>
        </p:nvCxnSpPr>
        <p:spPr>
          <a:xfrm>
            <a:off x="11981543" y="1231320"/>
            <a:ext cx="0" cy="4088165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714A049-D46C-4741-AC57-5ADD5A556D5E}"/>
              </a:ext>
            </a:extLst>
          </p:cNvPr>
          <p:cNvSpPr txBox="1">
            <a:spLocks/>
          </p:cNvSpPr>
          <p:nvPr/>
        </p:nvSpPr>
        <p:spPr>
          <a:xfrm>
            <a:off x="428172" y="4971142"/>
            <a:ext cx="5405664" cy="348343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1600" b="1" dirty="0"/>
              <a:t>Milestone #1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2727A7E2-5907-244F-9EA4-6EB7B1B78FC4}"/>
              </a:ext>
            </a:extLst>
          </p:cNvPr>
          <p:cNvSpPr txBox="1">
            <a:spLocks/>
          </p:cNvSpPr>
          <p:nvPr/>
        </p:nvSpPr>
        <p:spPr>
          <a:xfrm>
            <a:off x="6273451" y="4971142"/>
            <a:ext cx="2600224" cy="360748"/>
          </a:xfrm>
          <a:prstGeom prst="rect">
            <a:avLst/>
          </a:prstGeom>
          <a:ln w="38100">
            <a:solidFill>
              <a:srgbClr val="FFC00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1600" b="1" dirty="0"/>
              <a:t>Milestone #2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097F527A-6D86-4B4B-8507-E05C41EE2643}"/>
              </a:ext>
            </a:extLst>
          </p:cNvPr>
          <p:cNvSpPr txBox="1">
            <a:spLocks/>
          </p:cNvSpPr>
          <p:nvPr/>
        </p:nvSpPr>
        <p:spPr>
          <a:xfrm>
            <a:off x="9304006" y="4971141"/>
            <a:ext cx="2571736" cy="348343"/>
          </a:xfrm>
          <a:prstGeom prst="rect">
            <a:avLst/>
          </a:prstGeom>
          <a:ln w="38100">
            <a:solidFill>
              <a:srgbClr val="7030A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1600" b="1" dirty="0"/>
              <a:t>Milestone #3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A0D4DC1-5C18-7F46-8370-E7C962DEF38F}"/>
              </a:ext>
            </a:extLst>
          </p:cNvPr>
          <p:cNvSpPr/>
          <p:nvPr/>
        </p:nvSpPr>
        <p:spPr>
          <a:xfrm>
            <a:off x="428172" y="1209985"/>
            <a:ext cx="913817" cy="300148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200" dirty="0">
                <a:latin typeface="Palatino Linotype" panose="02040502050505030304" pitchFamily="18" charset="0"/>
              </a:rPr>
              <a:t>Lesson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2637D9E-30CA-E84B-801A-C532883DD90D}"/>
              </a:ext>
            </a:extLst>
          </p:cNvPr>
          <p:cNvSpPr/>
          <p:nvPr/>
        </p:nvSpPr>
        <p:spPr>
          <a:xfrm>
            <a:off x="428173" y="2455130"/>
            <a:ext cx="913832" cy="300148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200" dirty="0">
                <a:latin typeface="Palatino Linotype" panose="02040502050505030304" pitchFamily="18" charset="0"/>
              </a:rPr>
              <a:t>Lesson 2/3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6E7C382-226C-FA46-8DB3-6D1900A47C91}"/>
              </a:ext>
            </a:extLst>
          </p:cNvPr>
          <p:cNvSpPr/>
          <p:nvPr/>
        </p:nvSpPr>
        <p:spPr>
          <a:xfrm>
            <a:off x="428173" y="3696156"/>
            <a:ext cx="877080" cy="300148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200" dirty="0">
                <a:latin typeface="Palatino Linotype" panose="02040502050505030304" pitchFamily="18" charset="0"/>
              </a:rPr>
              <a:t>Lesson 4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FB24BA-496D-0646-B792-701E8EF31927}"/>
              </a:ext>
            </a:extLst>
          </p:cNvPr>
          <p:cNvSpPr/>
          <p:nvPr/>
        </p:nvSpPr>
        <p:spPr>
          <a:xfrm>
            <a:off x="3264544" y="1207068"/>
            <a:ext cx="877080" cy="300148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200" dirty="0">
                <a:latin typeface="Palatino Linotype" panose="02040502050505030304" pitchFamily="18" charset="0"/>
              </a:rPr>
              <a:t>Lesson 5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92D3ECA-27A3-E346-97B6-6DED991CCB03}"/>
              </a:ext>
            </a:extLst>
          </p:cNvPr>
          <p:cNvSpPr/>
          <p:nvPr/>
        </p:nvSpPr>
        <p:spPr>
          <a:xfrm>
            <a:off x="3264544" y="2452279"/>
            <a:ext cx="877080" cy="300148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200" dirty="0">
                <a:latin typeface="Palatino Linotype" panose="02040502050505030304" pitchFamily="18" charset="0"/>
              </a:rPr>
              <a:t>Lesson 6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F1FD419-5760-AA40-96E5-CCCF7F0EAF09}"/>
              </a:ext>
            </a:extLst>
          </p:cNvPr>
          <p:cNvSpPr/>
          <p:nvPr/>
        </p:nvSpPr>
        <p:spPr>
          <a:xfrm>
            <a:off x="3264544" y="3705012"/>
            <a:ext cx="877080" cy="300148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200" dirty="0">
                <a:latin typeface="Palatino Linotype" panose="02040502050505030304" pitchFamily="18" charset="0"/>
              </a:rPr>
              <a:t>Lesson 7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EBBB248-D357-7143-AFFA-BE798B402DB1}"/>
              </a:ext>
            </a:extLst>
          </p:cNvPr>
          <p:cNvSpPr/>
          <p:nvPr/>
        </p:nvSpPr>
        <p:spPr>
          <a:xfrm>
            <a:off x="6300635" y="1203104"/>
            <a:ext cx="877080" cy="30014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200" dirty="0">
                <a:latin typeface="Palatino Linotype" panose="02040502050505030304" pitchFamily="18" charset="0"/>
              </a:rPr>
              <a:t>Lesson 8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8E15202-D95C-2547-87CD-CC21A871EF0B}"/>
              </a:ext>
            </a:extLst>
          </p:cNvPr>
          <p:cNvSpPr/>
          <p:nvPr/>
        </p:nvSpPr>
        <p:spPr>
          <a:xfrm>
            <a:off x="6287293" y="2452279"/>
            <a:ext cx="877080" cy="30014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200" dirty="0">
                <a:latin typeface="Palatino Linotype" panose="02040502050505030304" pitchFamily="18" charset="0"/>
              </a:rPr>
              <a:t>Lesson 9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B269CCF-AC68-0344-836A-3DAFE5918B0A}"/>
              </a:ext>
            </a:extLst>
          </p:cNvPr>
          <p:cNvSpPr/>
          <p:nvPr/>
        </p:nvSpPr>
        <p:spPr>
          <a:xfrm>
            <a:off x="9303992" y="1187877"/>
            <a:ext cx="877080" cy="300148"/>
          </a:xfrm>
          <a:prstGeom prst="rect">
            <a:avLst/>
          </a:prstGeom>
          <a:solidFill>
            <a:srgbClr val="FFFF00"/>
          </a:solidFill>
          <a:ln w="3810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200" dirty="0">
                <a:latin typeface="Palatino Linotype" panose="02040502050505030304" pitchFamily="18" charset="0"/>
              </a:rPr>
              <a:t>Lesson 10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956A9EB-7793-084B-9B37-521829AD396E}"/>
              </a:ext>
            </a:extLst>
          </p:cNvPr>
          <p:cNvSpPr/>
          <p:nvPr/>
        </p:nvSpPr>
        <p:spPr>
          <a:xfrm>
            <a:off x="9305076" y="2436008"/>
            <a:ext cx="877080" cy="300148"/>
          </a:xfrm>
          <a:prstGeom prst="rect">
            <a:avLst/>
          </a:prstGeom>
          <a:ln w="3810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200" dirty="0">
                <a:latin typeface="Palatino Linotype" panose="02040502050505030304" pitchFamily="18" charset="0"/>
              </a:rPr>
              <a:t>Lesson 11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86C75B7-9B5F-B74C-BE7F-35C0CDFB1817}"/>
              </a:ext>
            </a:extLst>
          </p:cNvPr>
          <p:cNvCxnSpPr>
            <a:cxnSpLocks/>
          </p:cNvCxnSpPr>
          <p:nvPr/>
        </p:nvCxnSpPr>
        <p:spPr>
          <a:xfrm>
            <a:off x="9056914" y="1231320"/>
            <a:ext cx="0" cy="4102679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DF77F43-12C7-A14C-810A-67101A243979}"/>
              </a:ext>
            </a:extLst>
          </p:cNvPr>
          <p:cNvCxnSpPr>
            <a:cxnSpLocks/>
          </p:cNvCxnSpPr>
          <p:nvPr/>
        </p:nvCxnSpPr>
        <p:spPr>
          <a:xfrm>
            <a:off x="6052457" y="1231320"/>
            <a:ext cx="0" cy="410267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298133C5-2A16-344D-B5D1-EC7DFAA4BD42}"/>
              </a:ext>
            </a:extLst>
          </p:cNvPr>
          <p:cNvSpPr/>
          <p:nvPr/>
        </p:nvSpPr>
        <p:spPr>
          <a:xfrm>
            <a:off x="9295165" y="4007242"/>
            <a:ext cx="2571750" cy="860243"/>
          </a:xfrm>
          <a:prstGeom prst="rect">
            <a:avLst/>
          </a:prstGeom>
          <a:ln w="3810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dirty="0">
                <a:latin typeface="Palatino Linotype" panose="02040502050505030304" pitchFamily="18" charset="0"/>
              </a:rPr>
              <a:t>Advanced stuff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BEB5484-6620-3542-B689-4B959C0B7DF8}"/>
              </a:ext>
            </a:extLst>
          </p:cNvPr>
          <p:cNvSpPr/>
          <p:nvPr/>
        </p:nvSpPr>
        <p:spPr>
          <a:xfrm>
            <a:off x="9296249" y="3690823"/>
            <a:ext cx="877080" cy="300148"/>
          </a:xfrm>
          <a:prstGeom prst="rect">
            <a:avLst/>
          </a:prstGeom>
          <a:ln w="3810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T" sz="1200" dirty="0">
                <a:latin typeface="Palatino Linotype" panose="02040502050505030304" pitchFamily="18" charset="0"/>
              </a:rPr>
              <a:t>Lesson 12</a:t>
            </a:r>
          </a:p>
        </p:txBody>
      </p:sp>
      <p:pic>
        <p:nvPicPr>
          <p:cNvPr id="4" name="Graphic 3" descr="Tick with solid fill">
            <a:extLst>
              <a:ext uri="{FF2B5EF4-FFF2-40B4-BE49-F238E27FC236}">
                <a16:creationId xmlns:a16="http://schemas.microsoft.com/office/drawing/2014/main" id="{A2607237-7AC3-924E-A8DE-9B26266833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81591" y="1231135"/>
            <a:ext cx="509952" cy="509952"/>
          </a:xfrm>
          <a:prstGeom prst="rect">
            <a:avLst/>
          </a:prstGeom>
        </p:spPr>
      </p:pic>
      <p:pic>
        <p:nvPicPr>
          <p:cNvPr id="40" name="Graphic 39" descr="Tick with solid fill">
            <a:extLst>
              <a:ext uri="{FF2B5EF4-FFF2-40B4-BE49-F238E27FC236}">
                <a16:creationId xmlns:a16="http://schemas.microsoft.com/office/drawing/2014/main" id="{FC205521-E22C-E34D-BF1C-9189D6231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79234" y="2478542"/>
            <a:ext cx="509952" cy="509952"/>
          </a:xfrm>
          <a:prstGeom prst="rect">
            <a:avLst/>
          </a:prstGeom>
        </p:spPr>
      </p:pic>
      <p:pic>
        <p:nvPicPr>
          <p:cNvPr id="42" name="Graphic 41" descr="Tick with solid fill">
            <a:extLst>
              <a:ext uri="{FF2B5EF4-FFF2-40B4-BE49-F238E27FC236}">
                <a16:creationId xmlns:a16="http://schemas.microsoft.com/office/drawing/2014/main" id="{4E80BC87-BE4D-004A-8B76-759812E840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79234" y="3715976"/>
            <a:ext cx="509952" cy="509952"/>
          </a:xfrm>
          <a:prstGeom prst="rect">
            <a:avLst/>
          </a:prstGeom>
        </p:spPr>
      </p:pic>
      <p:pic>
        <p:nvPicPr>
          <p:cNvPr id="49" name="Graphic 48" descr="Tick with solid fill">
            <a:extLst>
              <a:ext uri="{FF2B5EF4-FFF2-40B4-BE49-F238E27FC236}">
                <a16:creationId xmlns:a16="http://schemas.microsoft.com/office/drawing/2014/main" id="{7216EBF6-9143-144F-B9D7-70E9EA809F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40738" y="1233035"/>
            <a:ext cx="509952" cy="509952"/>
          </a:xfrm>
          <a:prstGeom prst="rect">
            <a:avLst/>
          </a:prstGeom>
        </p:spPr>
      </p:pic>
      <p:pic>
        <p:nvPicPr>
          <p:cNvPr id="50" name="Graphic 49" descr="Tick with solid fill">
            <a:extLst>
              <a:ext uri="{FF2B5EF4-FFF2-40B4-BE49-F238E27FC236}">
                <a16:creationId xmlns:a16="http://schemas.microsoft.com/office/drawing/2014/main" id="{10D2BDBA-5B81-364C-B851-0E1BC2CCAC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33195" y="2478188"/>
            <a:ext cx="509952" cy="509952"/>
          </a:xfrm>
          <a:prstGeom prst="rect">
            <a:avLst/>
          </a:prstGeom>
        </p:spPr>
      </p:pic>
      <p:pic>
        <p:nvPicPr>
          <p:cNvPr id="51" name="Graphic 50" descr="Tick with solid fill">
            <a:extLst>
              <a:ext uri="{FF2B5EF4-FFF2-40B4-BE49-F238E27FC236}">
                <a16:creationId xmlns:a16="http://schemas.microsoft.com/office/drawing/2014/main" id="{744FC12F-C22B-224A-B793-9F7CC9C79F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33195" y="3724399"/>
            <a:ext cx="509952" cy="509952"/>
          </a:xfrm>
          <a:prstGeom prst="rect">
            <a:avLst/>
          </a:prstGeom>
        </p:spPr>
      </p:pic>
      <p:pic>
        <p:nvPicPr>
          <p:cNvPr id="52" name="Graphic 51" descr="Tick with solid fill">
            <a:extLst>
              <a:ext uri="{FF2B5EF4-FFF2-40B4-BE49-F238E27FC236}">
                <a16:creationId xmlns:a16="http://schemas.microsoft.com/office/drawing/2014/main" id="{E3740417-923E-504B-8A55-BD81EA1FFC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82848" y="1234635"/>
            <a:ext cx="509952" cy="509952"/>
          </a:xfrm>
          <a:prstGeom prst="rect">
            <a:avLst/>
          </a:prstGeom>
        </p:spPr>
      </p:pic>
      <p:pic>
        <p:nvPicPr>
          <p:cNvPr id="53" name="Graphic 52" descr="Tick with solid fill">
            <a:extLst>
              <a:ext uri="{FF2B5EF4-FFF2-40B4-BE49-F238E27FC236}">
                <a16:creationId xmlns:a16="http://schemas.microsoft.com/office/drawing/2014/main" id="{881ED5A6-585E-9645-8774-9601609195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32330" y="2478188"/>
            <a:ext cx="509952" cy="50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479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Recap</a:t>
            </a:r>
          </a:p>
          <a:p>
            <a:r>
              <a:rPr lang="en-GB" b="1" dirty="0"/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6482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Persist key-value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411463" cy="5334907"/>
          </a:xfrm>
        </p:spPr>
        <p:txBody>
          <a:bodyPr>
            <a:normAutofit/>
          </a:bodyPr>
          <a:lstStyle/>
          <a:p>
            <a:r>
              <a:rPr lang="en-US" dirty="0"/>
              <a:t>Today we will start to understand how to implement persistence: as such, it will be possible to “save” things on the disk and “resume” the state of the application when it is restarted</a:t>
            </a:r>
          </a:p>
          <a:p>
            <a:endParaRPr lang="en-US" dirty="0"/>
          </a:p>
          <a:p>
            <a:r>
              <a:rPr lang="en-US" dirty="0"/>
              <a:t>The simplest type of persistence (and commonly used by many applications)? Storing primitive (</a:t>
            </a:r>
            <a:r>
              <a:rPr lang="en-US" dirty="0">
                <a:latin typeface="Courier" pitchFamily="2" charset="0"/>
              </a:rPr>
              <a:t>String, bool, int, float, List&lt;String&gt;) </a:t>
            </a:r>
            <a:r>
              <a:rPr lang="en-US" dirty="0"/>
              <a:t>key-value data. Some examples:</a:t>
            </a:r>
          </a:p>
          <a:p>
            <a:pPr lvl="1"/>
            <a:r>
              <a:rPr lang="en-US" dirty="0">
                <a:latin typeface="Courier" pitchFamily="2" charset="0"/>
              </a:rPr>
              <a:t>“id” : 3</a:t>
            </a:r>
          </a:p>
          <a:p>
            <a:pPr lvl="1"/>
            <a:r>
              <a:rPr lang="en-US" dirty="0">
                <a:latin typeface="Courier" pitchFamily="2" charset="0"/>
              </a:rPr>
              <a:t>“user” : ”</a:t>
            </a:r>
            <a:r>
              <a:rPr lang="en-US" dirty="0" err="1">
                <a:latin typeface="Courier" pitchFamily="2" charset="0"/>
              </a:rPr>
              <a:t>mario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lvl="1"/>
            <a:r>
              <a:rPr lang="en-US" dirty="0">
                <a:latin typeface="Courier" pitchFamily="2" charset="0"/>
              </a:rPr>
              <a:t>“</a:t>
            </a:r>
            <a:r>
              <a:rPr lang="en-US" dirty="0" err="1">
                <a:latin typeface="Courier" pitchFamily="2" charset="0"/>
              </a:rPr>
              <a:t>isAdmin</a:t>
            </a:r>
            <a:r>
              <a:rPr lang="en-US" dirty="0">
                <a:latin typeface="Courier" pitchFamily="2" charset="0"/>
              </a:rPr>
              <a:t>” : false</a:t>
            </a:r>
          </a:p>
          <a:p>
            <a:pPr lvl="1"/>
            <a:r>
              <a:rPr lang="en-US" dirty="0">
                <a:latin typeface="Courier" pitchFamily="2" charset="0"/>
              </a:rPr>
              <a:t>…</a:t>
            </a:r>
          </a:p>
          <a:p>
            <a:pPr lvl="1"/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471E57-B6B4-4642-ADCA-69D064466E04}"/>
              </a:ext>
            </a:extLst>
          </p:cNvPr>
          <p:cNvSpPr txBox="1">
            <a:spLocks/>
          </p:cNvSpPr>
          <p:nvPr/>
        </p:nvSpPr>
        <p:spPr>
          <a:xfrm>
            <a:off x="7839635" y="2291536"/>
            <a:ext cx="4104768" cy="2274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4800" b="1" dirty="0"/>
          </a:p>
          <a:p>
            <a:pPr marL="0" indent="0" algn="ctr">
              <a:buNone/>
            </a:pPr>
            <a:r>
              <a:rPr lang="en-US" sz="4800" b="1" dirty="0"/>
              <a:t>key : value</a:t>
            </a:r>
          </a:p>
        </p:txBody>
      </p:sp>
    </p:spTree>
    <p:extLst>
      <p:ext uri="{BB962C8B-B14F-4D97-AF65-F5344CB8AC3E}">
        <p14:creationId xmlns:p14="http://schemas.microsoft.com/office/powerpoint/2010/main" val="2066917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Persist key-value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411463" cy="5334907"/>
          </a:xfrm>
        </p:spPr>
        <p:txBody>
          <a:bodyPr>
            <a:normAutofit/>
          </a:bodyPr>
          <a:lstStyle/>
          <a:p>
            <a:r>
              <a:rPr lang="en-US" dirty="0"/>
              <a:t>Some use cases of key-value data persistence: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Remember the preferences of a certain user</a:t>
            </a:r>
          </a:p>
          <a:p>
            <a:pPr lvl="2"/>
            <a:r>
              <a:rPr lang="en-US" dirty="0"/>
              <a:t>App theme</a:t>
            </a:r>
          </a:p>
          <a:p>
            <a:pPr lvl="2"/>
            <a:r>
              <a:rPr lang="en-US" dirty="0"/>
              <a:t>App “general” parameters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Restore previous session status</a:t>
            </a:r>
          </a:p>
          <a:p>
            <a:pPr lvl="2"/>
            <a:r>
              <a:rPr lang="en-US" dirty="0"/>
              <a:t>Was the user logged in during the last session?</a:t>
            </a:r>
          </a:p>
          <a:p>
            <a:pPr lvl="2"/>
            <a:r>
              <a:rPr lang="en-US" dirty="0"/>
              <a:t>Decide which screen to visualize when the app restarts</a:t>
            </a:r>
          </a:p>
          <a:p>
            <a:pPr lvl="2"/>
            <a:endParaRPr lang="en-US" dirty="0"/>
          </a:p>
          <a:p>
            <a:r>
              <a:rPr lang="en-US" dirty="0"/>
              <a:t>How to implement key-value data persistence</a:t>
            </a:r>
          </a:p>
          <a:p>
            <a:pPr lvl="1"/>
            <a:r>
              <a:rPr lang="en-US" dirty="0"/>
              <a:t>Fortunately, in Flutter implementing this functionality is very easy thanks to the </a:t>
            </a:r>
            <a:r>
              <a:rPr lang="en-US" dirty="0" err="1"/>
              <a:t>shared_preferences</a:t>
            </a:r>
            <a:r>
              <a:rPr lang="en-US" dirty="0"/>
              <a:t> package</a:t>
            </a:r>
          </a:p>
          <a:p>
            <a:pPr lvl="2"/>
            <a:r>
              <a:rPr lang="en-US" dirty="0">
                <a:hlinkClick r:id="rId2"/>
              </a:rPr>
              <a:t>https://pub.dev/packages/shared_preferences</a:t>
            </a:r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471E57-B6B4-4642-ADCA-69D064466E04}"/>
              </a:ext>
            </a:extLst>
          </p:cNvPr>
          <p:cNvSpPr txBox="1">
            <a:spLocks/>
          </p:cNvSpPr>
          <p:nvPr/>
        </p:nvSpPr>
        <p:spPr>
          <a:xfrm>
            <a:off x="7839635" y="2291536"/>
            <a:ext cx="4104768" cy="2274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4800" b="1" dirty="0"/>
          </a:p>
          <a:p>
            <a:pPr marL="0" indent="0" algn="ctr">
              <a:buNone/>
            </a:pPr>
            <a:r>
              <a:rPr lang="en-US" sz="4800" b="1" dirty="0"/>
              <a:t>key : value</a:t>
            </a:r>
          </a:p>
        </p:txBody>
      </p:sp>
    </p:spTree>
    <p:extLst>
      <p:ext uri="{BB962C8B-B14F-4D97-AF65-F5344CB8AC3E}">
        <p14:creationId xmlns:p14="http://schemas.microsoft.com/office/powerpoint/2010/main" val="1446309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Recap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b="1" dirty="0"/>
              <a:t>shared_preferences</a:t>
            </a:r>
            <a:endParaRPr lang="en-GB" b="1" dirty="0"/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5616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shared_preferences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9771742" cy="5334907"/>
          </a:xfrm>
        </p:spPr>
        <p:txBody>
          <a:bodyPr>
            <a:normAutofit/>
          </a:bodyPr>
          <a:lstStyle/>
          <a:p>
            <a:r>
              <a:rPr lang="en-US" dirty="0" err="1"/>
              <a:t>shared_preferences</a:t>
            </a:r>
            <a:r>
              <a:rPr lang="en-US" dirty="0"/>
              <a:t> encloses a singleton of class </a:t>
            </a:r>
            <a:r>
              <a:rPr lang="en-US" dirty="0" err="1"/>
              <a:t>SharedPreferences</a:t>
            </a:r>
            <a:r>
              <a:rPr lang="en-US" dirty="0"/>
              <a:t> that can be accessed via the </a:t>
            </a:r>
            <a:r>
              <a:rPr lang="en-US" dirty="0" err="1">
                <a:latin typeface="Courier" pitchFamily="2" charset="0"/>
              </a:rPr>
              <a:t>getInstance</a:t>
            </a:r>
            <a:r>
              <a:rPr lang="en-US" dirty="0">
                <a:latin typeface="Courier" pitchFamily="2" charset="0"/>
              </a:rPr>
              <a:t>() </a:t>
            </a:r>
            <a:r>
              <a:rPr lang="en-US" dirty="0"/>
              <a:t>asynchronous static method:</a:t>
            </a:r>
            <a:br>
              <a:rPr lang="en-US" dirty="0"/>
            </a:br>
            <a:br>
              <a:rPr lang="en-US" dirty="0"/>
            </a:br>
            <a:r>
              <a:rPr lang="en-US" dirty="0">
                <a:latin typeface="Courier" pitchFamily="2" charset="0"/>
              </a:rPr>
              <a:t>final </a:t>
            </a:r>
            <a:r>
              <a:rPr lang="en-US" dirty="0" err="1">
                <a:latin typeface="Courier" pitchFamily="2" charset="0"/>
              </a:rPr>
              <a:t>sp</a:t>
            </a:r>
            <a:r>
              <a:rPr lang="en-US" dirty="0">
                <a:latin typeface="Courier" pitchFamily="2" charset="0"/>
              </a:rPr>
              <a:t> = await </a:t>
            </a:r>
            <a:r>
              <a:rPr lang="en-US" dirty="0" err="1">
                <a:latin typeface="Courier" pitchFamily="2" charset="0"/>
              </a:rPr>
              <a:t>SharedPreferences.getInstance</a:t>
            </a:r>
            <a:r>
              <a:rPr lang="en-US" dirty="0">
                <a:latin typeface="Courier" pitchFamily="2" charset="0"/>
              </a:rPr>
              <a:t>();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is a “</a:t>
            </a:r>
            <a:r>
              <a:rPr lang="en-US" b="1" dirty="0"/>
              <a:t>singleton</a:t>
            </a:r>
            <a:r>
              <a:rPr lang="en-US" dirty="0"/>
              <a:t>”?</a:t>
            </a:r>
          </a:p>
          <a:p>
            <a:pPr lvl="1"/>
            <a:r>
              <a:rPr lang="en-US" dirty="0"/>
              <a:t>Singleton is a design pattern (1 of the 23) of object-oriented programming that guarantees that for a given class, only one instance of that class can be created.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This means that only one instance of the </a:t>
            </a:r>
            <a:r>
              <a:rPr lang="en-US" dirty="0" err="1">
                <a:latin typeface="Courier" pitchFamily="2" charset="0"/>
              </a:rPr>
              <a:t>SharedPreferences</a:t>
            </a:r>
            <a:r>
              <a:rPr lang="en-US" dirty="0"/>
              <a:t> will be present in our app. So, in practice, the </a:t>
            </a:r>
            <a:r>
              <a:rPr lang="en-US" dirty="0" err="1">
                <a:latin typeface="Courier" pitchFamily="2" charset="0"/>
              </a:rPr>
              <a:t>getInstance</a:t>
            </a:r>
            <a:r>
              <a:rPr lang="en-US" dirty="0">
                <a:latin typeface="Courier" pitchFamily="2" charset="0"/>
              </a:rPr>
              <a:t>()</a:t>
            </a:r>
            <a:r>
              <a:rPr lang="en-US" dirty="0"/>
              <a:t> method will return always the same object.</a:t>
            </a:r>
          </a:p>
        </p:txBody>
      </p:sp>
    </p:spTree>
    <p:extLst>
      <p:ext uri="{BB962C8B-B14F-4D97-AF65-F5344CB8AC3E}">
        <p14:creationId xmlns:p14="http://schemas.microsoft.com/office/powerpoint/2010/main" val="1364102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shared_preferences – write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9771742" cy="5334907"/>
          </a:xfrm>
        </p:spPr>
        <p:txBody>
          <a:bodyPr>
            <a:normAutofit/>
          </a:bodyPr>
          <a:lstStyle/>
          <a:p>
            <a:r>
              <a:rPr lang="en-US" dirty="0"/>
              <a:t>Here’s the methods of </a:t>
            </a:r>
            <a:r>
              <a:rPr lang="en-US" dirty="0" err="1"/>
              <a:t>shared_preferences</a:t>
            </a:r>
            <a:r>
              <a:rPr lang="en-US" dirty="0"/>
              <a:t> to </a:t>
            </a:r>
            <a:r>
              <a:rPr lang="en-US" b="1" dirty="0"/>
              <a:t>write</a:t>
            </a:r>
            <a:r>
              <a:rPr lang="en-US" dirty="0"/>
              <a:t> data: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integer value to 'counter'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sp.setInt</a:t>
            </a:r>
            <a:r>
              <a:rPr lang="en-US" dirty="0">
                <a:latin typeface="Courier" pitchFamily="2" charset="0"/>
              </a:rPr>
              <a:t>('counter', 10);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</a:t>
            </a:r>
            <a:r>
              <a:rPr lang="en-US" dirty="0" err="1">
                <a:latin typeface="Courier" pitchFamily="2" charset="0"/>
              </a:rPr>
              <a:t>boolean</a:t>
            </a:r>
            <a:r>
              <a:rPr lang="en-US" dirty="0">
                <a:latin typeface="Courier" pitchFamily="2" charset="0"/>
              </a:rPr>
              <a:t> value to 'repeat'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sp.setBool</a:t>
            </a:r>
            <a:r>
              <a:rPr lang="en-US" dirty="0">
                <a:latin typeface="Courier" pitchFamily="2" charset="0"/>
              </a:rPr>
              <a:t>('repeat', true);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double value to 'decimal'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sp.setDouble</a:t>
            </a:r>
            <a:r>
              <a:rPr lang="en-US" dirty="0">
                <a:latin typeface="Courier" pitchFamily="2" charset="0"/>
              </a:rPr>
              <a:t>('decimal', 1.5);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String value to 'action'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sp.setString</a:t>
            </a:r>
            <a:r>
              <a:rPr lang="en-US" dirty="0">
                <a:latin typeface="Courier" pitchFamily="2" charset="0"/>
              </a:rPr>
              <a:t>('action', 'Start');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list of strings to 'items'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sp.setStringList</a:t>
            </a:r>
            <a:r>
              <a:rPr lang="en-US" dirty="0">
                <a:latin typeface="Courier" pitchFamily="2" charset="0"/>
              </a:rPr>
              <a:t>('items', &lt;String&gt;['Earth', 'Moon', 'Sun']);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132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15953</TotalTime>
  <Words>1187</Words>
  <Application>Microsoft Macintosh PowerPoint</Application>
  <PresentationFormat>Widescreen</PresentationFormat>
  <Paragraphs>194</Paragraphs>
  <Slides>18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Courier</vt:lpstr>
      <vt:lpstr>Courier New</vt:lpstr>
      <vt:lpstr>Palatino Linotype</vt:lpstr>
      <vt:lpstr>Times New Roman</vt:lpstr>
      <vt:lpstr>Wingdings</vt:lpstr>
      <vt:lpstr>Tema di Office</vt:lpstr>
      <vt:lpstr>Giacomo Cappon</vt:lpstr>
      <vt:lpstr>Outline</vt:lpstr>
      <vt:lpstr>Recap</vt:lpstr>
      <vt:lpstr>Outline</vt:lpstr>
      <vt:lpstr>Persist key-value data</vt:lpstr>
      <vt:lpstr>Persist key-value data</vt:lpstr>
      <vt:lpstr>Outline</vt:lpstr>
      <vt:lpstr>shared_preferences</vt:lpstr>
      <vt:lpstr>shared_preferences – write </vt:lpstr>
      <vt:lpstr>shared_preferences – read </vt:lpstr>
      <vt:lpstr>Outline</vt:lpstr>
      <vt:lpstr>Counter app with persistence</vt:lpstr>
      <vt:lpstr>Outline</vt:lpstr>
      <vt:lpstr>Exercise</vt:lpstr>
      <vt:lpstr>Outline</vt:lpstr>
      <vt:lpstr>Homework </vt:lpstr>
      <vt:lpstr>Outline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Martina</dc:creator>
  <cp:lastModifiedBy>Cappon Giacomo</cp:lastModifiedBy>
  <cp:revision>171</cp:revision>
  <dcterms:created xsi:type="dcterms:W3CDTF">2021-07-19T09:08:13Z</dcterms:created>
  <dcterms:modified xsi:type="dcterms:W3CDTF">2022-02-28T16:14:31Z</dcterms:modified>
</cp:coreProperties>
</file>

<file path=docProps/thumbnail.jpeg>
</file>